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  <p:sldMasterId id="2147483670" r:id="rId3"/>
    <p:sldMasterId id="2147483681" r:id="rId4"/>
    <p:sldMasterId id="2147483692" r:id="rId5"/>
  </p:sldMasterIdLst>
  <p:notesMasterIdLst>
    <p:notesMasterId r:id="rId43"/>
  </p:notesMasterIdLst>
  <p:handoutMasterIdLst>
    <p:handoutMasterId r:id="rId44"/>
  </p:handoutMasterIdLst>
  <p:sldIdLst>
    <p:sldId id="256" r:id="rId6"/>
    <p:sldId id="257" r:id="rId7"/>
    <p:sldId id="263" r:id="rId8"/>
    <p:sldId id="271" r:id="rId9"/>
    <p:sldId id="269" r:id="rId10"/>
    <p:sldId id="283" r:id="rId11"/>
    <p:sldId id="270" r:id="rId12"/>
    <p:sldId id="275" r:id="rId13"/>
    <p:sldId id="284" r:id="rId14"/>
    <p:sldId id="285" r:id="rId15"/>
    <p:sldId id="274" r:id="rId16"/>
    <p:sldId id="286" r:id="rId17"/>
    <p:sldId id="287" r:id="rId18"/>
    <p:sldId id="288" r:id="rId19"/>
    <p:sldId id="299" r:id="rId20"/>
    <p:sldId id="280" r:id="rId21"/>
    <p:sldId id="279" r:id="rId22"/>
    <p:sldId id="289" r:id="rId23"/>
    <p:sldId id="290" r:id="rId24"/>
    <p:sldId id="321" r:id="rId25"/>
    <p:sldId id="295" r:id="rId26"/>
    <p:sldId id="322" r:id="rId27"/>
    <p:sldId id="323" r:id="rId28"/>
    <p:sldId id="298" r:id="rId29"/>
    <p:sldId id="300" r:id="rId30"/>
    <p:sldId id="291" r:id="rId31"/>
    <p:sldId id="292" r:id="rId32"/>
    <p:sldId id="293" r:id="rId33"/>
    <p:sldId id="294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277" r:id="rId4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208"/>
    <a:srgbClr val="446382"/>
    <a:srgbClr val="73ABC4"/>
    <a:srgbClr val="AFCFDC"/>
    <a:srgbClr val="4C93B3"/>
    <a:srgbClr val="C3DBE7"/>
    <a:srgbClr val="354E65"/>
    <a:srgbClr val="11494A"/>
    <a:srgbClr val="547E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630" y="-108"/>
      </p:cViewPr>
      <p:guideLst>
        <p:guide orient="horz" pos="2193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6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9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2018/7/27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ags" Target="../tags/tag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11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ags" Target="../tags/tag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ags" Target="../tags/tag1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ags" Target="../tags/tag1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ags" Target="../tags/tag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2018/7/27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2018/7/27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9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3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0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6765" y="3952875"/>
            <a:ext cx="39058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入门教程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77920" y="4658360"/>
            <a:ext cx="2593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---SLAM</a:t>
            </a:r>
            <a:endParaRPr lang="en-US" altLang="zh-CN" sz="4400" b="1" dirty="0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4110" y="543750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354E65"/>
                </a:solidFill>
              </a:rPr>
              <a:t>主讲教师</a:t>
            </a:r>
            <a:r>
              <a:rPr lang="zh-CN" altLang="en-US" sz="3200" dirty="0" smtClean="0">
                <a:solidFill>
                  <a:srgbClr val="354E65"/>
                </a:solidFill>
              </a:rPr>
              <a:t>：</a:t>
            </a:r>
            <a:r>
              <a:rPr lang="zh-CN" altLang="en-US" sz="3200" dirty="0">
                <a:solidFill>
                  <a:srgbClr val="354E65"/>
                </a:solidFill>
              </a:rPr>
              <a:t>张开宇</a:t>
            </a:r>
            <a:endParaRPr lang="en-US" altLang="zh-CN" sz="3200" dirty="0">
              <a:solidFill>
                <a:srgbClr val="354E65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43817" y="2411730"/>
            <a:ext cx="2132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5232" y="31496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SLAM</a:t>
            </a:r>
            <a:r>
              <a:rPr lang="zh-CN" altLang="en-US" dirty="0" smtClean="0">
                <a:solidFill>
                  <a:srgbClr val="000000"/>
                </a:solidFill>
              </a:rPr>
              <a:t>的应用 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03830" y="4937643"/>
            <a:ext cx="31235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机器人定位导航方面</a:t>
            </a:r>
          </a:p>
          <a:p>
            <a:endParaRPr lang="zh-CN" altLang="en-US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9350" y="132080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中科重德智能</a:t>
            </a:r>
          </a:p>
        </p:txBody>
      </p:sp>
      <p:sp>
        <p:nvSpPr>
          <p:cNvPr id="220" name=" 220"/>
          <p:cNvSpPr/>
          <p:nvPr/>
        </p:nvSpPr>
        <p:spPr>
          <a:xfrm>
            <a:off x="5931535" y="3187700"/>
            <a:ext cx="2138680" cy="612140"/>
          </a:xfrm>
          <a:prstGeom prst="homePlat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20"/>
          <p:cNvSpPr/>
          <p:nvPr/>
        </p:nvSpPr>
        <p:spPr>
          <a:xfrm rot="16200000">
            <a:off x="4431030" y="2640965"/>
            <a:ext cx="2138680" cy="612140"/>
          </a:xfrm>
          <a:prstGeom prst="homePlat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20"/>
          <p:cNvSpPr/>
          <p:nvPr/>
        </p:nvSpPr>
        <p:spPr>
          <a:xfrm rot="10800000">
            <a:off x="3870960" y="4140200"/>
            <a:ext cx="2138680" cy="612140"/>
          </a:xfrm>
          <a:prstGeom prst="homePlat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220"/>
          <p:cNvSpPr/>
          <p:nvPr/>
        </p:nvSpPr>
        <p:spPr>
          <a:xfrm rot="5400000">
            <a:off x="5354320" y="4671060"/>
            <a:ext cx="2138680" cy="612140"/>
          </a:xfrm>
          <a:prstGeom prst="homePlat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2024" y="2353062"/>
            <a:ext cx="17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</a:rPr>
              <a:t>在VR/AR方</a:t>
            </a:r>
            <a:r>
              <a:rPr lang="zh-CN" alt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</a:rPr>
              <a:t>面</a:t>
            </a:r>
            <a:r>
              <a:rPr lang="zh-CN" alt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85809" y="2762368"/>
            <a:ext cx="312356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无人机领</a:t>
            </a:r>
            <a:r>
              <a:rPr lang="zh-CN" alt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78014" y="5145614"/>
            <a:ext cx="312356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无</a:t>
            </a:r>
            <a:r>
              <a:rPr lang="zh-CN" alt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人驾</a:t>
            </a:r>
            <a:r>
              <a:rPr lang="zh-CN" alt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驶</a:t>
            </a:r>
            <a:r>
              <a:rPr lang="zh-CN" alt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领域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438" y="1208154"/>
            <a:ext cx="9618980" cy="154178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在当前热门的方向中都有应用：</a:t>
            </a:r>
            <a:b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在VR/AR方面，根据SLAM得到地图和当前视角对叠加虚拟物体做相应渲染，这样做可以使得叠加的虚拟物体看起来比较真实，没有违和感。</a:t>
            </a:r>
            <a:b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anose="02010600030101010101" pitchFamily="2" charset="-122"/>
              </a:rPr>
              <a:t/>
            </a:r>
            <a:b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宋体" panose="02010600030101010101" pitchFamily="2" charset="-122"/>
              </a:rPr>
            </a:b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pic>
        <p:nvPicPr>
          <p:cNvPr id="3" name="图片 2" descr="v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8" y="2597534"/>
            <a:ext cx="5578475" cy="3242945"/>
          </a:xfrm>
          <a:prstGeom prst="rect">
            <a:avLst/>
          </a:prstGeom>
        </p:spPr>
      </p:pic>
      <p:pic>
        <p:nvPicPr>
          <p:cNvPr id="4" name="图片 3" descr="a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573" y="2597534"/>
            <a:ext cx="4452620" cy="3242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779" y="100560"/>
            <a:ext cx="185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3141" y="439114"/>
            <a:ext cx="16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SLAM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2520" y="1145540"/>
            <a:ext cx="5921375" cy="101346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</a:rPr>
              <a:t>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</a:rPr>
              <a:t>在无人机领域，可以使用SLAM构建局部地图，辅助无人机进行自主避障、规划路径。</a:t>
            </a:r>
          </a:p>
        </p:txBody>
      </p:sp>
      <p:pic>
        <p:nvPicPr>
          <p:cNvPr id="3" name="图片 2" descr="无人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55" y="1478915"/>
            <a:ext cx="3493770" cy="4556760"/>
          </a:xfrm>
          <a:prstGeom prst="rect">
            <a:avLst/>
          </a:prstGeom>
        </p:spPr>
      </p:pic>
      <p:pic>
        <p:nvPicPr>
          <p:cNvPr id="4" name="图片 3" descr="无人机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85" y="2308860"/>
            <a:ext cx="5804535" cy="3726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68" y="159391"/>
            <a:ext cx="1879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7974" y="497945"/>
            <a:ext cx="140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520" y="1212850"/>
            <a:ext cx="9954895" cy="107442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</a:rPr>
              <a:t>    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5208"/>
                </a:solidFill>
                <a:effectLst/>
                <a:uLnTx/>
                <a:uFillTx/>
              </a:rPr>
              <a:t>在无人驾驶和机器人定位导航方面，SLAM可以用于生成环境的地图。基于这个地图，机器人执行路径规划、自主探索、导航等任务。</a:t>
            </a:r>
          </a:p>
        </p:txBody>
      </p:sp>
      <p:pic>
        <p:nvPicPr>
          <p:cNvPr id="3" name="图片 2" descr="扫地机器人"/>
          <p:cNvPicPr>
            <a:picLocks noChangeAspect="1"/>
          </p:cNvPicPr>
          <p:nvPr/>
        </p:nvPicPr>
        <p:blipFill>
          <a:blip r:embed="rId4"/>
          <a:srcRect l="10265" t="1657" r="14564"/>
          <a:stretch>
            <a:fillRect/>
          </a:stretch>
        </p:blipFill>
        <p:spPr>
          <a:xfrm>
            <a:off x="6333158" y="2607228"/>
            <a:ext cx="4608195" cy="3391535"/>
          </a:xfrm>
          <a:prstGeom prst="rect">
            <a:avLst/>
          </a:prstGeom>
        </p:spPr>
      </p:pic>
      <p:pic>
        <p:nvPicPr>
          <p:cNvPr id="4" name="图片 3" descr="无人驾驶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88" y="2605323"/>
            <a:ext cx="5142230" cy="339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68" y="159391"/>
            <a:ext cx="1879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7974" y="497945"/>
            <a:ext cx="140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43817" y="2411730"/>
            <a:ext cx="2132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4128" y="2932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9872" y="3070452"/>
            <a:ext cx="245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在机器人中如何实现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1042720" y="1140451"/>
            <a:ext cx="10235520" cy="172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alt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（</a:t>
            </a:r>
            <a:r>
              <a:rPr lang="en-US" altLang="zh-C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1</a:t>
            </a:r>
            <a:r>
              <a:rPr lang="zh-CN" alt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）</a:t>
            </a:r>
            <a:r>
              <a:rPr lang="zh-CN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硬</a:t>
            </a:r>
            <a:r>
              <a:rPr lang="zh-C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件要求：差分轮式机器人，可使用Twist速度指令控</a:t>
            </a:r>
            <a:r>
              <a:rPr lang="zh-CN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制机</a:t>
            </a:r>
            <a:r>
              <a:rPr lang="zh-C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器人的运动控制可以通过Twist信息来完成
        Twist指令包括线速度和角速度，可通过输入rosmsg show geometry_msgs/Twist命令可以查看该    消息结构。</a:t>
            </a:r>
          </a:p>
        </p:txBody>
      </p:sp>
      <p:pic>
        <p:nvPicPr>
          <p:cNvPr id="3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1203325" y="2938145"/>
            <a:ext cx="9914890" cy="2970530"/>
          </a:xfrm>
          <a:prstGeom prst="rect">
            <a:avLst/>
          </a:prstGeom>
          <a:ln>
            <a:noFill/>
          </a:ln>
        </p:spPr>
      </p:pic>
      <p:sp>
        <p:nvSpPr>
          <p:cNvPr id="4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5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5680" y="1402715"/>
            <a:ext cx="991806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第二个要求是机器人必须安装激光雷达等测距设备，可以获取环境的深度信息。这是很好理解的，因为我们机器人要去做</a:t>
            </a:r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建图，要去做导航，它首先要知道周围环境的障碍物距离机器人本体有多远，那自然就需要去给机器人装备一些测距的设备来感知这个距离，而这种设备之前已经提到过了，就是激光雷达和视觉传感器。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161030"/>
            <a:ext cx="341757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79" y="3202799"/>
            <a:ext cx="6227723" cy="2116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52830" y="5403128"/>
            <a:ext cx="200496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单</a:t>
            </a:r>
            <a:r>
              <a:rPr lang="zh-CN" altLang="en-US" sz="1600" dirty="0" smtClean="0"/>
              <a:t>目摄像头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652938" y="5403128"/>
            <a:ext cx="16694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激光雷达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1052322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7430" y="1442720"/>
            <a:ext cx="998601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最好我们机器人使用正方形或者圆形外形的机器人，其他外形的机器人也可以正常使用，比如说人形机器人，但是效果要比圆形或者方形机器人差很多。这是因为这些算法刚开始被开发出来的时候，都是应用于</a:t>
            </a:r>
            <a:r>
              <a:rPr lang="en-US" altLang="zh-CN" dirty="0"/>
              <a:t>pr2</a:t>
            </a:r>
            <a:r>
              <a:rPr lang="zh-CN" altLang="zh-CN" dirty="0"/>
              <a:t>或</a:t>
            </a:r>
            <a:r>
              <a:rPr lang="en-US" altLang="zh-CN" dirty="0"/>
              <a:t>TurtieBot</a:t>
            </a:r>
            <a:r>
              <a:rPr lang="zh-CN" altLang="zh-CN" dirty="0"/>
              <a:t>等圆形轮式机器人上的，所以当这些算法运用到其他外形的机器人上时，效果就达不到当初设计的算法效果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390390" y="2903220"/>
            <a:ext cx="6762750" cy="249809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52322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690" y="1759585"/>
            <a:ext cx="329819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         </a:t>
            </a:r>
            <a:r>
              <a:rPr lang="zh-CN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接下来必备条件是机器人的深度信息，这是机器人感知周围环境的一个很重要的传感器信息。不同的传感器的深度信息不一样，我们先以激光雷达为例，可以用</a:t>
            </a:r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rosmsg show sensor_msgs/LaserScan</a:t>
            </a:r>
            <a:r>
              <a:rPr lang="zh-CN"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命令来查看消息结构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320" y="1652905"/>
            <a:ext cx="6028055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552315" y="1492250"/>
            <a:ext cx="0" cy="3231515"/>
          </a:xfrm>
          <a:prstGeom prst="line">
            <a:avLst/>
          </a:prstGeom>
          <a:ln w="34925" cmpd="sng">
            <a:solidFill>
              <a:srgbClr val="547E9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52322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简介与应用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2185" y="124206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SLAM</a:t>
            </a:r>
            <a:endParaRPr lang="zh-CN" altLang="en-US" sz="2400" dirty="0"/>
          </a:p>
        </p:txBody>
      </p:sp>
      <p:sp>
        <p:nvSpPr>
          <p:cNvPr id="220" name=" 220"/>
          <p:cNvSpPr/>
          <p:nvPr/>
        </p:nvSpPr>
        <p:spPr>
          <a:xfrm>
            <a:off x="1744980" y="1934845"/>
            <a:ext cx="441325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8875" y="1951474"/>
            <a:ext cx="31290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dirty="0" smtClean="0"/>
              <a:t>1</a:t>
            </a:r>
            <a:endParaRPr lang="en-US" altLang="zh-CN" dirty="0"/>
          </a:p>
        </p:txBody>
      </p:sp>
      <p:sp>
        <p:nvSpPr>
          <p:cNvPr id="12" name=" 220"/>
          <p:cNvSpPr/>
          <p:nvPr/>
        </p:nvSpPr>
        <p:spPr>
          <a:xfrm>
            <a:off x="1747520" y="2524125"/>
            <a:ext cx="441071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8875" y="2540754"/>
            <a:ext cx="31290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dirty="0" smtClean="0"/>
              <a:t>2</a:t>
            </a:r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1744980" y="196405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SLAM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747520" y="2553335"/>
            <a:ext cx="547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SLAM</a:t>
            </a:r>
            <a:r>
              <a:rPr lang="zh-CN" altLang="en-US" dirty="0" smtClean="0"/>
              <a:t>应用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960120" y="1233170"/>
            <a:ext cx="10318115" cy="427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angle_min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检测范围的起始角度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angle_max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检测范围的终止角度，与</a:t>
            </a:r>
            <a:r>
              <a:rPr lang="en-US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angle_min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组成激光雷达的可检测范围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angle_increment       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相邻数据帧之间的角度步长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time_increment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集到相邻数据帧之间的时间步长，当传感器处于相对运动状态时进行补偿使用</a:t>
            </a:r>
          </a:p>
          <a:p>
            <a:pPr lvl="0"/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
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scan_time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集一帧数据所需要的时间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range_min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en-US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近可检测深度的阀值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range_max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en-US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远可检测深度的阀值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ranges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r>
              <a:rPr lang="en-US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帧深度数据的存储数组
</a:t>
            </a:r>
          </a:p>
          <a:p>
            <a:pPr lvl="0"/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intensities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lang="en-US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</a:t>
            </a:r>
            <a:r>
              <a:rPr lang="zh-CN" altLang="en-US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光点的强度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1010640" y="980300"/>
            <a:ext cx="9227520" cy="62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对于使用深度相机的视觉SLAM算法，需要将三维深度信息转换成二维深度信息。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267560" y="1687483"/>
            <a:ext cx="3099240" cy="4104000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848480" y="1678593"/>
            <a:ext cx="5923080" cy="4104000"/>
          </a:xfrm>
          <a:prstGeom prst="rect">
            <a:avLst/>
          </a:prstGeom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51433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1160780" y="1293495"/>
            <a:ext cx="100425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zh-CN" dirty="0"/>
              <a:t>一个很重要的传感器信息就是里程计信息，这也是许多</a:t>
            </a:r>
            <a:r>
              <a:rPr lang="en-US" altLang="zh-CN" dirty="0"/>
              <a:t>ros</a:t>
            </a:r>
            <a:r>
              <a:rPr lang="zh-CN" altLang="zh-CN" dirty="0"/>
              <a:t>功能包都需要去输入的一个传感器信息，但并不是所有功能包都需要这个信息。在之后的实训课程当中，有一些是不需要这些里程计信息的。     里程计信息的结构可以通过命令</a:t>
            </a:r>
          </a:p>
          <a:p>
            <a:r>
              <a:rPr lang="en-US" altLang="zh-CN" dirty="0"/>
              <a:t>rosmsg show nav_msgs/Odometry</a:t>
            </a:r>
            <a:r>
              <a:rPr lang="zh-CN" altLang="zh-CN" dirty="0"/>
              <a:t>命令去查</a:t>
            </a:r>
          </a:p>
          <a:p>
            <a:r>
              <a:rPr lang="zh-CN" altLang="zh-CN" dirty="0"/>
              <a:t>看。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0217" y="3646860"/>
            <a:ext cx="542767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ose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面主要包括机器人当前的位置坐标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postion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器人xyz三轴位置与方向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orientation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向或者姿态参数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covarionce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于校正误差的协方差矩阵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twist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面主要是机器人当前的运动状态</a:t>
            </a:r>
            <a:r>
              <a:rPr lang="zh-CN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
linear 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xyz  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轴的线速度</a:t>
            </a:r>
            <a:r>
              <a:rPr lang="zh-CN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angular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轴角速度</a:t>
            </a:r>
            <a:r>
              <a:rPr lang="zh-CN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
</a:t>
            </a:r>
            <a:r>
              <a:rPr lang="zh-CN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covarionce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zh-CN" sz="1600" spc="-1" dirty="0" smtClean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zh-CN" altLang="zh-CN" sz="1600" spc="-1" dirty="0">
                <a:solidFill>
                  <a:srgbClr val="F85208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于校正误差的协方差矩阵</a:t>
            </a:r>
            <a:endParaRPr lang="zh-CN" altLang="zh-CN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10" y="2228215"/>
            <a:ext cx="4658995" cy="384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51433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18777" y="901148"/>
            <a:ext cx="7831625" cy="1818589"/>
          </a:xfrm>
        </p:spPr>
        <p:txBody>
          <a:bodyPr>
            <a:noAutofit/>
          </a:bodyPr>
          <a:lstStyle/>
          <a:p>
            <a:r>
              <a:rPr lang="zh-CN" altLang="en-US" b="0" dirty="0" smtClean="0">
                <a:latin typeface="+mn-ea"/>
                <a:ea typeface="+mn-ea"/>
              </a:rPr>
              <a:t>地图的直观印象：</a:t>
            </a:r>
            <a:r>
              <a:rPr lang="en-US" altLang="zh-CN" b="0" dirty="0" smtClean="0">
                <a:latin typeface="+mn-ea"/>
                <a:ea typeface="+mn-ea"/>
              </a:rPr>
              <a:t/>
            </a:r>
            <a:br>
              <a:rPr lang="en-US" altLang="zh-CN" b="0" dirty="0" smtClean="0">
                <a:latin typeface="+mn-ea"/>
                <a:ea typeface="+mn-ea"/>
              </a:rPr>
            </a:br>
            <a:r>
              <a:rPr lang="en-US" altLang="zh-CN" b="0" dirty="0" smtClean="0">
                <a:latin typeface="+mn-ea"/>
                <a:ea typeface="+mn-ea"/>
              </a:rPr>
              <a:t>ROS</a:t>
            </a:r>
            <a:r>
              <a:rPr lang="zh-CN" altLang="en-US" b="0" dirty="0" smtClean="0">
                <a:latin typeface="+mn-ea"/>
                <a:ea typeface="+mn-ea"/>
              </a:rPr>
              <a:t>中的地图很好理解，就是一张普通的灰色图像，通常为</a:t>
            </a:r>
            <a:r>
              <a:rPr lang="en-US" altLang="zh-CN" b="0" dirty="0" smtClean="0">
                <a:latin typeface="+mn-ea"/>
                <a:ea typeface="+mn-ea"/>
              </a:rPr>
              <a:t>pgm</a:t>
            </a:r>
            <a:r>
              <a:rPr lang="zh-CN" altLang="en-US" b="0" dirty="0" smtClean="0">
                <a:latin typeface="+mn-ea"/>
                <a:ea typeface="+mn-ea"/>
              </a:rPr>
              <a:t>格式。这张图像上的黑色像素表示障碍物，白色像素为可行区域，灰色为未探索区域。</a:t>
            </a:r>
            <a:endParaRPr lang="zh-CN" altLang="en-US" b="0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14330" y="631317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0" y="2610680"/>
            <a:ext cx="3663892" cy="359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62" y="2730996"/>
            <a:ext cx="59928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905418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903943" y="856300"/>
            <a:ext cx="9504000" cy="101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zh-CN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/>
              </a:rPr>
              <a:t>地图消息类型
</a:t>
            </a:r>
            <a:r>
              <a:rPr lang="zh-CN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地图在ROS中是以Topic的形式维护和呈现的,这个Topic名称就叫做/map ,它的消息类型是nav_msgs/OccupancyGrid，可以用命</a:t>
            </a:r>
            <a:r>
              <a:rPr lang="zh-CN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令</a:t>
            </a:r>
            <a:r>
              <a:rPr lang="en-US" altLang="zh-CN" sz="16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$ </a:t>
            </a:r>
            <a:r>
              <a:rPr lang="zh-CN" sz="16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rosmsg </a:t>
            </a:r>
            <a:r>
              <a:rPr lang="zh-CN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 nav_msgs/OccupancyGrid查看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95876" y="1872000"/>
            <a:ext cx="6705720" cy="4287240"/>
          </a:xfrm>
          <a:prstGeom prst="rect">
            <a:avLst/>
          </a:prstGeom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113732" y="2534800"/>
            <a:ext cx="34310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由于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 /map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中实际上存储的是一张图片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为了减少不必要的开销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这个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Topic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往往采用锁存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(latched)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的方式来发布。什么是锁存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?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其实就是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: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地图如果没有更新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就维持着上次发布的内容不变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此时如果有新的订阅者订阅消息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这时只会收到一个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 /map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的消息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也就是上次发布的消息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;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只有地图更新了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(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比如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SLAM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又建出来新的地图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),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这时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 /map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才会发布新的内容。锁存器的作用就是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将发布者最后一次发布的消息保存下来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然后把它自动发送给后来的订阅者。这种方式非常适合变动较慢、相对固定的数据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(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例如地图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),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然后只发布一次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相比于同样的消息不定的发布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锁存的方式既可以减少通信中对带宽的占用</a:t>
            </a:r>
            <a:r>
              <a:rPr lang="en-US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,</a:t>
            </a:r>
            <a:r>
              <a:rPr lang="zh-CN" altLang="zh-CN" sz="14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rPr>
              <a:t>也可以减少消息资源维护的开销。</a:t>
            </a:r>
            <a:endParaRPr lang="zh-CN" altLang="zh-CN" sz="140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1433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43817" y="2438400"/>
            <a:ext cx="2132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21876" y="317634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SLAM</a:t>
            </a:r>
            <a:r>
              <a:rPr lang="zh-CN" altLang="en-US" dirty="0" smtClean="0">
                <a:solidFill>
                  <a:srgbClr val="000000"/>
                </a:solidFill>
              </a:rPr>
              <a:t>仿真演示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995485" y="1796470"/>
            <a:ext cx="4742184" cy="8640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启动</a:t>
            </a:r>
            <a:r>
              <a:rPr lang="en-US" altLang="zh-CN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roscore</a:t>
            </a:r>
          </a:p>
        </p:txBody>
      </p:sp>
      <p:pic>
        <p:nvPicPr>
          <p:cNvPr id="5" name="图片 4" descr="rosco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20" y="2499995"/>
            <a:ext cx="5998845" cy="37185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6470" y="1031240"/>
            <a:ext cx="90830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+mn-ea"/>
                <a:cs typeface="Times New Roman" panose="02020603050405020304"/>
              </a:rPr>
              <a:t>       </a:t>
            </a:r>
            <a:r>
              <a:rPr lang="zh-CN" altLang="zh-CN" kern="100" dirty="0">
                <a:latin typeface="+mn-ea"/>
                <a:cs typeface="Times New Roman" panose="02020603050405020304"/>
              </a:rPr>
              <a:t>为了让同学们能够更好地理解</a:t>
            </a:r>
            <a:r>
              <a:rPr lang="en-US" altLang="zh-CN" kern="100" dirty="0">
                <a:latin typeface="+mn-ea"/>
                <a:cs typeface="Times New Roman" panose="02020603050405020304"/>
              </a:rPr>
              <a:t>SLAM</a:t>
            </a:r>
            <a:r>
              <a:rPr lang="zh-CN" altLang="zh-CN" kern="100" dirty="0">
                <a:latin typeface="+mn-ea"/>
                <a:cs typeface="Times New Roman" panose="02020603050405020304"/>
              </a:rPr>
              <a:t>，我们在</a:t>
            </a:r>
            <a:r>
              <a:rPr lang="en-US" altLang="zh-CN" kern="100" dirty="0">
                <a:latin typeface="+mn-ea"/>
                <a:cs typeface="Times New Roman" panose="02020603050405020304"/>
              </a:rPr>
              <a:t>Gazeo </a:t>
            </a:r>
            <a:r>
              <a:rPr lang="zh-CN" altLang="zh-CN" kern="100" dirty="0">
                <a:latin typeface="+mn-ea"/>
                <a:cs typeface="Times New Roman" panose="02020603050405020304"/>
              </a:rPr>
              <a:t>上进行一个</a:t>
            </a:r>
            <a:r>
              <a:rPr lang="en-US" altLang="zh-CN" kern="100" dirty="0">
                <a:latin typeface="+mn-ea"/>
                <a:cs typeface="Times New Roman" panose="02020603050405020304"/>
              </a:rPr>
              <a:t>gampping</a:t>
            </a:r>
            <a:r>
              <a:rPr lang="zh-CN" altLang="zh-CN" kern="100" dirty="0">
                <a:latin typeface="+mn-ea"/>
                <a:cs typeface="Times New Roman" panose="02020603050405020304"/>
              </a:rPr>
              <a:t>建图，首先将文件拷到自己创建的工作目录下，并进行编译</a:t>
            </a:r>
            <a:endParaRPr lang="zh-CN" altLang="en-US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0544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95680" y="1045967"/>
            <a:ext cx="4906888" cy="850106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solidFill>
                  <a:srgbClr val="FF0000"/>
                </a:solidFill>
                <a:latin typeface="+mn-ea"/>
                <a:ea typeface="+mn-ea"/>
              </a:rPr>
              <a:t>2.</a:t>
            </a:r>
            <a:r>
              <a:rPr lang="zh-CN" altLang="en-US" sz="2000" b="0" dirty="0" smtClean="0">
                <a:solidFill>
                  <a:srgbClr val="FF0000"/>
                </a:solidFill>
                <a:latin typeface="+mn-ea"/>
                <a:ea typeface="+mn-ea"/>
              </a:rPr>
              <a:t>启动仿真环境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232" y="2374640"/>
            <a:ext cx="6123810" cy="36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61848" y="1798700"/>
            <a:ext cx="73448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$ roslaunch mbot_gazebo mbot_laser_nav_gazebo.launch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0544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7890" y="983347"/>
            <a:ext cx="6552728" cy="850106"/>
          </a:xfrm>
        </p:spPr>
        <p:txBody>
          <a:bodyPr>
            <a:normAutofit/>
          </a:bodyPr>
          <a:lstStyle/>
          <a:p>
            <a:r>
              <a:rPr lang="zh-CN" altLang="en-US" sz="1800" b="0" dirty="0"/>
              <a:t>打</a:t>
            </a:r>
            <a:r>
              <a:rPr lang="zh-CN" altLang="en-US" sz="1800" b="0" dirty="0" smtClean="0"/>
              <a:t>开后的结果仿真结果如下图所示</a:t>
            </a:r>
            <a:endParaRPr lang="zh-CN" altLang="en-US" sz="1800" b="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60550"/>
            <a:ext cx="5889625" cy="331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0091" y="5336674"/>
            <a:ext cx="8280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下一步就是让机器人在陌生环境里面去实现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gmapping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建图的一系列工作</a:t>
            </a:r>
          </a:p>
          <a:p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接下来去启动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gmapping</a:t>
            </a:r>
            <a:r>
              <a:rPr lang="zh-CN" altLang="zh-CN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建图的一个节点</a:t>
            </a:r>
          </a:p>
          <a:p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1433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89596" y="87700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zh-CN" sz="20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启</a:t>
            </a:r>
            <a:r>
              <a:rPr lang="zh-CN" altLang="zh-CN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</a:t>
            </a:r>
            <a:r>
              <a:rPr lang="en-US" altLang="zh-CN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gmapping</a:t>
            </a:r>
            <a:r>
              <a:rPr lang="zh-CN" altLang="zh-CN" sz="20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建图的一个节点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87780" y="1717675"/>
            <a:ext cx="9006840" cy="673100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$ roslaunch mbot_navigation gmapping_demo.launch</a:t>
            </a:r>
          </a:p>
          <a:p>
            <a:endParaRPr lang="zh-CN" alt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167890"/>
            <a:ext cx="5841365" cy="390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17790" y="4866640"/>
            <a:ext cx="309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会看见一个</a:t>
            </a:r>
            <a:r>
              <a:rPr lang="en-US" altLang="zh-CN" dirty="0"/>
              <a:t>rviz</a:t>
            </a:r>
            <a:r>
              <a:rPr lang="zh-CN" altLang="zh-CN" dirty="0"/>
              <a:t>界面，界面中会看到有个机器人，这是我们在</a:t>
            </a:r>
            <a:r>
              <a:rPr lang="en-US" altLang="zh-CN" dirty="0"/>
              <a:t>gazebo</a:t>
            </a:r>
            <a:r>
              <a:rPr lang="zh-CN" altLang="zh-CN" dirty="0"/>
              <a:t>环境中仿真的机器人模型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51433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43817" y="2473960"/>
            <a:ext cx="2132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3722" y="312801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什么是</a:t>
            </a:r>
            <a:r>
              <a:rPr lang="en-US" altLang="zh-CN" dirty="0" smtClean="0"/>
              <a:t>SLAM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84957" y="984437"/>
            <a:ext cx="4989240" cy="792088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solidFill>
                  <a:srgbClr val="FF0000"/>
                </a:solidFill>
              </a:rPr>
              <a:t>4.</a:t>
            </a:r>
            <a:r>
              <a:rPr lang="zh-CN" altLang="en-US" sz="2000" b="0" dirty="0" smtClean="0">
                <a:solidFill>
                  <a:srgbClr val="FF0000"/>
                </a:solidFill>
              </a:rPr>
              <a:t>启动键盘控制指令</a:t>
            </a:r>
          </a:p>
        </p:txBody>
      </p:sp>
      <p:pic>
        <p:nvPicPr>
          <p:cNvPr id="5" name="内容占位符 3" descr="teleop命令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5595" y="2277797"/>
            <a:ext cx="5376985" cy="3872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098" y="1678417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$ roslaunch mbot_teleop mbot_teleop.launch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50544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031485" y="1156461"/>
            <a:ext cx="7886700" cy="97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5.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用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键盘控制机器人运行，建立地图</a:t>
            </a:r>
          </a:p>
        </p:txBody>
      </p:sp>
      <p:pic>
        <p:nvPicPr>
          <p:cNvPr id="5" name="图片 4" descr="jiantu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" y="1853565"/>
            <a:ext cx="2914015" cy="2139315"/>
          </a:xfrm>
          <a:prstGeom prst="rect">
            <a:avLst/>
          </a:prstGeom>
        </p:spPr>
      </p:pic>
      <p:pic>
        <p:nvPicPr>
          <p:cNvPr id="6" name="图片 5" descr="jiantu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930" y="1853565"/>
            <a:ext cx="2872105" cy="2139315"/>
          </a:xfrm>
          <a:prstGeom prst="rect">
            <a:avLst/>
          </a:prstGeom>
        </p:spPr>
      </p:pic>
      <p:pic>
        <p:nvPicPr>
          <p:cNvPr id="7" name="图片 6" descr="jiantu3"/>
          <p:cNvPicPr>
            <a:picLocks noChangeAspect="1"/>
          </p:cNvPicPr>
          <p:nvPr/>
        </p:nvPicPr>
        <p:blipFill>
          <a:blip r:embed="rId6"/>
          <a:srcRect r="1203" b="15408"/>
          <a:stretch>
            <a:fillRect/>
          </a:stretch>
        </p:blipFill>
        <p:spPr>
          <a:xfrm>
            <a:off x="1240155" y="4301490"/>
            <a:ext cx="2914650" cy="2002790"/>
          </a:xfrm>
          <a:prstGeom prst="rect">
            <a:avLst/>
          </a:prstGeom>
        </p:spPr>
      </p:pic>
      <p:pic>
        <p:nvPicPr>
          <p:cNvPr id="8" name="图片 7" descr="jiantu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930" y="4301490"/>
            <a:ext cx="2872740" cy="2002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1433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4" name="图片 3" descr="jiantu5"/>
          <p:cNvPicPr>
            <a:picLocks noChangeAspect="1"/>
          </p:cNvPicPr>
          <p:nvPr/>
        </p:nvPicPr>
        <p:blipFill>
          <a:blip r:embed="rId4"/>
          <a:srcRect r="-127" b="13173"/>
          <a:stretch>
            <a:fillRect/>
          </a:stretch>
        </p:blipFill>
        <p:spPr>
          <a:xfrm>
            <a:off x="1104900" y="1538605"/>
            <a:ext cx="2782570" cy="2078990"/>
          </a:xfrm>
          <a:prstGeom prst="rect">
            <a:avLst/>
          </a:prstGeom>
        </p:spPr>
      </p:pic>
      <p:pic>
        <p:nvPicPr>
          <p:cNvPr id="5" name="图片 4" descr="jiantu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538605"/>
            <a:ext cx="2618105" cy="2078990"/>
          </a:xfrm>
          <a:prstGeom prst="rect">
            <a:avLst/>
          </a:prstGeom>
        </p:spPr>
      </p:pic>
      <p:pic>
        <p:nvPicPr>
          <p:cNvPr id="6" name="图片 5" descr="jiantu7"/>
          <p:cNvPicPr>
            <a:picLocks noChangeAspect="1"/>
          </p:cNvPicPr>
          <p:nvPr/>
        </p:nvPicPr>
        <p:blipFill>
          <a:blip r:embed="rId6"/>
          <a:srcRect r="14" b="13095"/>
          <a:stretch>
            <a:fillRect/>
          </a:stretch>
        </p:blipFill>
        <p:spPr>
          <a:xfrm>
            <a:off x="1104900" y="4059555"/>
            <a:ext cx="2781935" cy="2047875"/>
          </a:xfrm>
          <a:prstGeom prst="rect">
            <a:avLst/>
          </a:prstGeom>
        </p:spPr>
      </p:pic>
      <p:pic>
        <p:nvPicPr>
          <p:cNvPr id="7" name="图片 6" descr="jiantu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080" y="4059555"/>
            <a:ext cx="2574925" cy="2047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05440" y="629539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4" name="图片 3" descr="jiantu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59" y="1121760"/>
            <a:ext cx="2793534" cy="2359846"/>
          </a:xfrm>
          <a:prstGeom prst="rect">
            <a:avLst/>
          </a:prstGeom>
        </p:spPr>
      </p:pic>
      <p:pic>
        <p:nvPicPr>
          <p:cNvPr id="5" name="图片 4" descr="jiantu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59" y="3737898"/>
            <a:ext cx="2793534" cy="2482815"/>
          </a:xfrm>
          <a:prstGeom prst="rect">
            <a:avLst/>
          </a:prstGeom>
        </p:spPr>
      </p:pic>
      <p:pic>
        <p:nvPicPr>
          <p:cNvPr id="6" name="图片 5" descr="jiantu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55" y="3737898"/>
            <a:ext cx="2731439" cy="2421819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55" y="1121760"/>
            <a:ext cx="2731439" cy="235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50544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pic>
        <p:nvPicPr>
          <p:cNvPr id="4" name="图片 3" descr="jiantu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677" y="2206268"/>
            <a:ext cx="3595211" cy="3230880"/>
          </a:xfrm>
          <a:prstGeom prst="rect">
            <a:avLst/>
          </a:prstGeom>
        </p:spPr>
      </p:pic>
      <p:pic>
        <p:nvPicPr>
          <p:cNvPr id="5" name="图片 4" descr="jiantu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925" y="2206268"/>
            <a:ext cx="3516154" cy="3230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555" y="1054735"/>
            <a:ext cx="8943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机器人运动一周后，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在运动当中会把周围的环境信息建立出来，建立出一张完整的二维三格地图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0544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79691" y="742995"/>
            <a:ext cx="2304256" cy="1143000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solidFill>
                  <a:srgbClr val="FF0000"/>
                </a:solidFill>
                <a:latin typeface="+mn-ea"/>
                <a:ea typeface="+mn-ea"/>
              </a:rPr>
              <a:t>6.</a:t>
            </a:r>
            <a:r>
              <a:rPr lang="zh-CN" altLang="en-US" sz="2000" b="0" dirty="0" smtClean="0">
                <a:solidFill>
                  <a:srgbClr val="FF0000"/>
                </a:solidFill>
                <a:latin typeface="+mn-ea"/>
                <a:ea typeface="+mn-ea"/>
              </a:rPr>
              <a:t>保存图片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56" y="2067834"/>
            <a:ext cx="648072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6843" y="1543333"/>
            <a:ext cx="83765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$ rosrun map_server map_saver -f cloister_gmapping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05440" y="630428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253365" y="1386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479675" y="46699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28807" y="661959"/>
            <a:ext cx="3970784" cy="1143000"/>
          </a:xfrm>
        </p:spPr>
        <p:txBody>
          <a:bodyPr>
            <a:normAutofit/>
          </a:bodyPr>
          <a:lstStyle/>
          <a:p>
            <a:r>
              <a:rPr lang="zh-CN" altLang="en-US" sz="2000" b="0" dirty="0"/>
              <a:t>结</a:t>
            </a:r>
            <a:r>
              <a:rPr lang="zh-CN" altLang="en-US" sz="2000" b="0" dirty="0" smtClean="0"/>
              <a:t>果如下所示</a:t>
            </a:r>
            <a:endParaRPr lang="zh-CN" altLang="en-US" sz="2000" b="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55" y="1492250"/>
            <a:ext cx="5991225" cy="126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55" y="2989580"/>
            <a:ext cx="5991860" cy="334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514330" y="631317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1935" y="2270760"/>
            <a:ext cx="39751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/>
              <a:t>谢    谢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0795" y="450214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165" name=" 165"/>
          <p:cNvSpPr/>
          <p:nvPr/>
        </p:nvSpPr>
        <p:spPr>
          <a:xfrm>
            <a:off x="1224915" y="1346835"/>
            <a:ext cx="5815330" cy="3910965"/>
          </a:xfrm>
          <a:prstGeom prst="rect">
            <a:avLst/>
          </a:prstGeom>
          <a:solidFill>
            <a:srgbClr val="AFC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1715" y="3040380"/>
            <a:ext cx="3400425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SLAM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全称是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Simutaneous Location And Mapping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用中文翻译就是同步定位和建图，这里面有两个关键任务，一个是定位，一个是建图。并且这两个任务要满足同时的条件。所以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就是在未知的环境中创建地图，并且对自身进行定位。</a:t>
            </a:r>
          </a:p>
          <a:p>
            <a:pPr algn="l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639570"/>
            <a:ext cx="5273675" cy="332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70" y="1437005"/>
            <a:ext cx="4825365" cy="420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84813" y="2530259"/>
            <a:ext cx="433710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从任务上我们可以看看这张图，移动机器人他的任务通常包括建图，定位和路径规划这三个方面。而</a:t>
            </a:r>
            <a:r>
              <a:rPr lang="en-US" altLang="zh-CN" dirty="0"/>
              <a:t>SLAM</a:t>
            </a:r>
            <a:r>
              <a:rPr lang="zh-CN" altLang="zh-CN" dirty="0"/>
              <a:t>就在定位和建图的交集这</a:t>
            </a:r>
            <a:r>
              <a:rPr lang="zh-CN" altLang="zh-CN" dirty="0" smtClean="0"/>
              <a:t>里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       </a:t>
            </a:r>
            <a:r>
              <a:rPr lang="zh-CN" altLang="zh-CN" dirty="0" smtClean="0"/>
              <a:t>从</a:t>
            </a:r>
            <a:r>
              <a:rPr lang="zh-CN" altLang="zh-CN" dirty="0"/>
              <a:t>严格意义上来讲，</a:t>
            </a:r>
            <a:r>
              <a:rPr lang="en-US" altLang="zh-CN" dirty="0"/>
              <a:t>SLAM</a:t>
            </a:r>
            <a:r>
              <a:rPr lang="zh-CN" altLang="zh-CN" dirty="0"/>
              <a:t>是不包括路径规划的</a:t>
            </a:r>
            <a:r>
              <a:rPr lang="zh-CN" altLang="zh-CN" dirty="0" smtClean="0"/>
              <a:t>。</a:t>
            </a:r>
            <a:r>
              <a:rPr lang="zh-CN" altLang="zh-CN" dirty="0"/>
              <a:t>但这只是理想情况，在实际过程中还是需要考虑路径规划的问</a:t>
            </a:r>
            <a:r>
              <a:rPr lang="zh-CN" altLang="zh-CN" dirty="0" smtClean="0"/>
              <a:t>题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>
                <a:solidFill>
                  <a:srgbClr val="446382"/>
                </a:solidFill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43817" y="2456180"/>
            <a:ext cx="2132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9140" y="31102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SLAM</a:t>
            </a:r>
            <a:r>
              <a:rPr lang="zh-CN" altLang="en-US" dirty="0" smtClean="0">
                <a:solidFill>
                  <a:srgbClr val="000000"/>
                </a:solidFill>
              </a:rPr>
              <a:t>分类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55" y="704215"/>
            <a:ext cx="4855845" cy="193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 </a:t>
            </a:r>
            <a:r>
              <a:rPr lang="zh-CN" altLang="en-US" sz="1600" dirty="0" smtClean="0">
                <a:solidFill>
                  <a:srgbClr val="446382"/>
                </a:solidFill>
              </a:rPr>
              <a:t>简介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348065" y="646430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 165"/>
          <p:cNvSpPr/>
          <p:nvPr/>
        </p:nvSpPr>
        <p:spPr>
          <a:xfrm>
            <a:off x="5937885" y="626110"/>
            <a:ext cx="3905885" cy="260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163" y="646214"/>
            <a:ext cx="3519805" cy="35198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19977" y="2266536"/>
            <a:ext cx="129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激光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SLAM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82"/>
          <a:stretch>
            <a:fillRect/>
          </a:stretch>
        </p:blipFill>
        <p:spPr bwMode="auto">
          <a:xfrm>
            <a:off x="5453380" y="4460240"/>
            <a:ext cx="1826260" cy="209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" name=" 148"/>
          <p:cNvSpPr/>
          <p:nvPr/>
        </p:nvSpPr>
        <p:spPr>
          <a:xfrm rot="6420000">
            <a:off x="6732270" y="3940175"/>
            <a:ext cx="932180" cy="257810"/>
          </a:xfrm>
          <a:custGeom>
            <a:avLst/>
            <a:gdLst>
              <a:gd name="connsiteX0" fmla="*/ 360040 w 576064"/>
              <a:gd name="connsiteY0" fmla="*/ 0 h 250588"/>
              <a:gd name="connsiteX1" fmla="*/ 576064 w 576064"/>
              <a:gd name="connsiteY1" fmla="*/ 125294 h 250588"/>
              <a:gd name="connsiteX2" fmla="*/ 360040 w 576064"/>
              <a:gd name="connsiteY2" fmla="*/ 250588 h 250588"/>
              <a:gd name="connsiteX3" fmla="*/ 360040 w 576064"/>
              <a:gd name="connsiteY3" fmla="*/ 143294 h 250588"/>
              <a:gd name="connsiteX4" fmla="*/ 0 w 576064"/>
              <a:gd name="connsiteY4" fmla="*/ 143294 h 250588"/>
              <a:gd name="connsiteX5" fmla="*/ 0 w 576064"/>
              <a:gd name="connsiteY5" fmla="*/ 107294 h 250588"/>
              <a:gd name="connsiteX6" fmla="*/ 360040 w 576064"/>
              <a:gd name="connsiteY6" fmla="*/ 107294 h 2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250588">
                <a:moveTo>
                  <a:pt x="360040" y="0"/>
                </a:moveTo>
                <a:lnTo>
                  <a:pt x="576064" y="125294"/>
                </a:lnTo>
                <a:lnTo>
                  <a:pt x="360040" y="250588"/>
                </a:lnTo>
                <a:lnTo>
                  <a:pt x="360040" y="143294"/>
                </a:lnTo>
                <a:lnTo>
                  <a:pt x="0" y="143294"/>
                </a:lnTo>
                <a:lnTo>
                  <a:pt x="0" y="107294"/>
                </a:lnTo>
                <a:lnTo>
                  <a:pt x="360040" y="107294"/>
                </a:lnTo>
                <a:close/>
              </a:path>
            </a:pathLst>
          </a:custGeom>
          <a:solidFill>
            <a:srgbClr val="4C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9" t="-359" r="34980" b="359"/>
          <a:stretch>
            <a:fillRect/>
          </a:stretch>
        </p:blipFill>
        <p:spPr bwMode="auto">
          <a:xfrm>
            <a:off x="9457690" y="3908425"/>
            <a:ext cx="173609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 148"/>
          <p:cNvSpPr/>
          <p:nvPr/>
        </p:nvSpPr>
        <p:spPr>
          <a:xfrm rot="2400000">
            <a:off x="8601710" y="3619500"/>
            <a:ext cx="996315" cy="208915"/>
          </a:xfrm>
          <a:custGeom>
            <a:avLst/>
            <a:gdLst>
              <a:gd name="connsiteX0" fmla="*/ 360040 w 576064"/>
              <a:gd name="connsiteY0" fmla="*/ 0 h 250588"/>
              <a:gd name="connsiteX1" fmla="*/ 576064 w 576064"/>
              <a:gd name="connsiteY1" fmla="*/ 125294 h 250588"/>
              <a:gd name="connsiteX2" fmla="*/ 360040 w 576064"/>
              <a:gd name="connsiteY2" fmla="*/ 250588 h 250588"/>
              <a:gd name="connsiteX3" fmla="*/ 360040 w 576064"/>
              <a:gd name="connsiteY3" fmla="*/ 143294 h 250588"/>
              <a:gd name="connsiteX4" fmla="*/ 0 w 576064"/>
              <a:gd name="connsiteY4" fmla="*/ 143294 h 250588"/>
              <a:gd name="connsiteX5" fmla="*/ 0 w 576064"/>
              <a:gd name="connsiteY5" fmla="*/ 107294 h 250588"/>
              <a:gd name="connsiteX6" fmla="*/ 360040 w 576064"/>
              <a:gd name="connsiteY6" fmla="*/ 107294 h 2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250588">
                <a:moveTo>
                  <a:pt x="360040" y="0"/>
                </a:moveTo>
                <a:lnTo>
                  <a:pt x="576064" y="125294"/>
                </a:lnTo>
                <a:lnTo>
                  <a:pt x="360040" y="250588"/>
                </a:lnTo>
                <a:lnTo>
                  <a:pt x="360040" y="143294"/>
                </a:lnTo>
                <a:lnTo>
                  <a:pt x="0" y="143294"/>
                </a:lnTo>
                <a:lnTo>
                  <a:pt x="0" y="107294"/>
                </a:lnTo>
                <a:lnTo>
                  <a:pt x="360040" y="107294"/>
                </a:lnTo>
                <a:close/>
              </a:path>
            </a:pathLst>
          </a:custGeom>
          <a:solidFill>
            <a:srgbClr val="4C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48"/>
          <p:cNvSpPr/>
          <p:nvPr/>
        </p:nvSpPr>
        <p:spPr>
          <a:xfrm rot="20940000">
            <a:off x="8920480" y="1715135"/>
            <a:ext cx="1043940" cy="225425"/>
          </a:xfrm>
          <a:custGeom>
            <a:avLst/>
            <a:gdLst>
              <a:gd name="connsiteX0" fmla="*/ 360040 w 576064"/>
              <a:gd name="connsiteY0" fmla="*/ 0 h 250588"/>
              <a:gd name="connsiteX1" fmla="*/ 576064 w 576064"/>
              <a:gd name="connsiteY1" fmla="*/ 125294 h 250588"/>
              <a:gd name="connsiteX2" fmla="*/ 360040 w 576064"/>
              <a:gd name="connsiteY2" fmla="*/ 250588 h 250588"/>
              <a:gd name="connsiteX3" fmla="*/ 360040 w 576064"/>
              <a:gd name="connsiteY3" fmla="*/ 143294 h 250588"/>
              <a:gd name="connsiteX4" fmla="*/ 0 w 576064"/>
              <a:gd name="connsiteY4" fmla="*/ 143294 h 250588"/>
              <a:gd name="connsiteX5" fmla="*/ 0 w 576064"/>
              <a:gd name="connsiteY5" fmla="*/ 107294 h 250588"/>
              <a:gd name="connsiteX6" fmla="*/ 360040 w 576064"/>
              <a:gd name="connsiteY6" fmla="*/ 107294 h 2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250588">
                <a:moveTo>
                  <a:pt x="360040" y="0"/>
                </a:moveTo>
                <a:lnTo>
                  <a:pt x="576064" y="125294"/>
                </a:lnTo>
                <a:lnTo>
                  <a:pt x="360040" y="250588"/>
                </a:lnTo>
                <a:lnTo>
                  <a:pt x="360040" y="143294"/>
                </a:lnTo>
                <a:lnTo>
                  <a:pt x="0" y="143294"/>
                </a:lnTo>
                <a:lnTo>
                  <a:pt x="0" y="107294"/>
                </a:lnTo>
                <a:lnTo>
                  <a:pt x="360040" y="107294"/>
                </a:lnTo>
                <a:close/>
              </a:path>
            </a:pathLst>
          </a:custGeom>
          <a:solidFill>
            <a:srgbClr val="4C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" name="图片 15" descr="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240000">
            <a:off x="2855204" y="691300"/>
            <a:ext cx="3519805" cy="35198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919182" y="2266536"/>
            <a:ext cx="129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视觉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SLAM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05"/>
          <a:stretch>
            <a:fillRect/>
          </a:stretch>
        </p:blipFill>
        <p:spPr bwMode="auto">
          <a:xfrm>
            <a:off x="2479675" y="4166235"/>
            <a:ext cx="1557020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 148"/>
          <p:cNvSpPr/>
          <p:nvPr/>
        </p:nvSpPr>
        <p:spPr>
          <a:xfrm rot="7020000">
            <a:off x="3066415" y="3679190"/>
            <a:ext cx="932180" cy="257810"/>
          </a:xfrm>
          <a:custGeom>
            <a:avLst/>
            <a:gdLst>
              <a:gd name="connsiteX0" fmla="*/ 360040 w 576064"/>
              <a:gd name="connsiteY0" fmla="*/ 0 h 250588"/>
              <a:gd name="connsiteX1" fmla="*/ 576064 w 576064"/>
              <a:gd name="connsiteY1" fmla="*/ 125294 h 250588"/>
              <a:gd name="connsiteX2" fmla="*/ 360040 w 576064"/>
              <a:gd name="connsiteY2" fmla="*/ 250588 h 250588"/>
              <a:gd name="connsiteX3" fmla="*/ 360040 w 576064"/>
              <a:gd name="connsiteY3" fmla="*/ 143294 h 250588"/>
              <a:gd name="connsiteX4" fmla="*/ 0 w 576064"/>
              <a:gd name="connsiteY4" fmla="*/ 143294 h 250588"/>
              <a:gd name="connsiteX5" fmla="*/ 0 w 576064"/>
              <a:gd name="connsiteY5" fmla="*/ 107294 h 250588"/>
              <a:gd name="connsiteX6" fmla="*/ 360040 w 576064"/>
              <a:gd name="connsiteY6" fmla="*/ 107294 h 2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250588">
                <a:moveTo>
                  <a:pt x="360040" y="0"/>
                </a:moveTo>
                <a:lnTo>
                  <a:pt x="576064" y="125294"/>
                </a:lnTo>
                <a:lnTo>
                  <a:pt x="360040" y="250588"/>
                </a:lnTo>
                <a:lnTo>
                  <a:pt x="360040" y="143294"/>
                </a:lnTo>
                <a:lnTo>
                  <a:pt x="0" y="143294"/>
                </a:lnTo>
                <a:lnTo>
                  <a:pt x="0" y="107294"/>
                </a:lnTo>
                <a:lnTo>
                  <a:pt x="360040" y="107294"/>
                </a:lnTo>
                <a:close/>
              </a:path>
            </a:pathLst>
          </a:custGeom>
          <a:solidFill>
            <a:srgbClr val="4C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0" b="41283"/>
          <a:stretch>
            <a:fillRect/>
          </a:stretch>
        </p:blipFill>
        <p:spPr bwMode="auto">
          <a:xfrm>
            <a:off x="426085" y="1870710"/>
            <a:ext cx="2264410" cy="171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 148"/>
          <p:cNvSpPr/>
          <p:nvPr/>
        </p:nvSpPr>
        <p:spPr>
          <a:xfrm rot="10620000">
            <a:off x="2320290" y="2277745"/>
            <a:ext cx="932180" cy="257810"/>
          </a:xfrm>
          <a:custGeom>
            <a:avLst/>
            <a:gdLst>
              <a:gd name="connsiteX0" fmla="*/ 360040 w 576064"/>
              <a:gd name="connsiteY0" fmla="*/ 0 h 250588"/>
              <a:gd name="connsiteX1" fmla="*/ 576064 w 576064"/>
              <a:gd name="connsiteY1" fmla="*/ 125294 h 250588"/>
              <a:gd name="connsiteX2" fmla="*/ 360040 w 576064"/>
              <a:gd name="connsiteY2" fmla="*/ 250588 h 250588"/>
              <a:gd name="connsiteX3" fmla="*/ 360040 w 576064"/>
              <a:gd name="connsiteY3" fmla="*/ 143294 h 250588"/>
              <a:gd name="connsiteX4" fmla="*/ 0 w 576064"/>
              <a:gd name="connsiteY4" fmla="*/ 143294 h 250588"/>
              <a:gd name="connsiteX5" fmla="*/ 0 w 576064"/>
              <a:gd name="connsiteY5" fmla="*/ 107294 h 250588"/>
              <a:gd name="connsiteX6" fmla="*/ 360040 w 576064"/>
              <a:gd name="connsiteY6" fmla="*/ 107294 h 2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250588">
                <a:moveTo>
                  <a:pt x="360040" y="0"/>
                </a:moveTo>
                <a:lnTo>
                  <a:pt x="576064" y="125294"/>
                </a:lnTo>
                <a:lnTo>
                  <a:pt x="360040" y="250588"/>
                </a:lnTo>
                <a:lnTo>
                  <a:pt x="360040" y="143294"/>
                </a:lnTo>
                <a:lnTo>
                  <a:pt x="0" y="143294"/>
                </a:lnTo>
                <a:lnTo>
                  <a:pt x="0" y="107294"/>
                </a:lnTo>
                <a:lnTo>
                  <a:pt x="360040" y="107294"/>
                </a:lnTo>
                <a:close/>
              </a:path>
            </a:pathLst>
          </a:custGeom>
          <a:solidFill>
            <a:srgbClr val="4C9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165"/>
          <p:cNvSpPr/>
          <p:nvPr/>
        </p:nvSpPr>
        <p:spPr>
          <a:xfrm>
            <a:off x="1272540" y="3676650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65"/>
          <p:cNvSpPr/>
          <p:nvPr/>
        </p:nvSpPr>
        <p:spPr>
          <a:xfrm>
            <a:off x="1278889" y="2732404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优：建图直观、精度高、不存在累积误差</a:t>
            </a:r>
          </a:p>
        </p:txBody>
      </p:sp>
      <p:sp>
        <p:nvSpPr>
          <p:cNvPr id="8" name=" 165"/>
          <p:cNvSpPr/>
          <p:nvPr/>
        </p:nvSpPr>
        <p:spPr>
          <a:xfrm>
            <a:off x="1272540" y="1760855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960" y="117856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中科重德智能</a:t>
            </a:r>
          </a:p>
        </p:txBody>
      </p:sp>
      <p:sp>
        <p:nvSpPr>
          <p:cNvPr id="17" name=" 165"/>
          <p:cNvSpPr/>
          <p:nvPr/>
        </p:nvSpPr>
        <p:spPr>
          <a:xfrm>
            <a:off x="1272540" y="4686935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" name=" 184"/>
          <p:cNvSpPr/>
          <p:nvPr/>
        </p:nvSpPr>
        <p:spPr>
          <a:xfrm>
            <a:off x="6885940" y="1311910"/>
            <a:ext cx="4594225" cy="4594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7385050" y="1745615"/>
            <a:ext cx="3596640" cy="3596640"/>
          </a:xfrm>
          <a:prstGeom prst="ellips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激光</a:t>
            </a:r>
            <a:r>
              <a:rPr lang="en-US" altLang="zh-CN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slam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78890" y="1916528"/>
            <a:ext cx="582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优：可靠性高、技术成熟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72540" y="3856990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优：地图可用于路径规划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72540" y="4864735"/>
            <a:ext cx="582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劣：成本高、受</a:t>
            </a:r>
            <a:r>
              <a:rPr lang="en-US" altLang="zh-CN" dirty="0" smtClean="0">
                <a:solidFill>
                  <a:srgbClr val="C00000"/>
                </a:solidFill>
              </a:rPr>
              <a:t>Lidar</a:t>
            </a:r>
            <a:r>
              <a:rPr lang="zh-CN" altLang="en-US" dirty="0" smtClean="0">
                <a:solidFill>
                  <a:srgbClr val="C00000"/>
                </a:solidFill>
              </a:rPr>
              <a:t>探测范围限制、地图缺乏语言信息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41196" y="460474"/>
            <a:ext cx="2181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分类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165"/>
          <p:cNvSpPr/>
          <p:nvPr/>
        </p:nvSpPr>
        <p:spPr>
          <a:xfrm>
            <a:off x="1272540" y="3676650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 165"/>
          <p:cNvSpPr/>
          <p:nvPr/>
        </p:nvSpPr>
        <p:spPr>
          <a:xfrm>
            <a:off x="1266188" y="2723514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优：无传感器探测距离限制，成本低</a:t>
            </a:r>
          </a:p>
        </p:txBody>
      </p:sp>
      <p:sp>
        <p:nvSpPr>
          <p:cNvPr id="8" name=" 165"/>
          <p:cNvSpPr/>
          <p:nvPr/>
        </p:nvSpPr>
        <p:spPr>
          <a:xfrm>
            <a:off x="1272540" y="1760855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446382"/>
                </a:solidFill>
              </a:rPr>
              <a:t>SLAM</a:t>
            </a:r>
            <a:r>
              <a:rPr lang="zh-CN" altLang="en-US" sz="1600" dirty="0" smtClean="0">
                <a:solidFill>
                  <a:srgbClr val="446382"/>
                </a:solidFill>
              </a:rPr>
              <a:t>的分类</a:t>
            </a:r>
            <a:endParaRPr lang="zh-CN" altLang="en-US" sz="1600" dirty="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5960" y="117856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中科重德智能</a:t>
            </a:r>
          </a:p>
        </p:txBody>
      </p:sp>
      <p:sp>
        <p:nvSpPr>
          <p:cNvPr id="17" name=" 165"/>
          <p:cNvSpPr/>
          <p:nvPr/>
        </p:nvSpPr>
        <p:spPr>
          <a:xfrm>
            <a:off x="1272540" y="4686935"/>
            <a:ext cx="7168515" cy="742315"/>
          </a:xfrm>
          <a:prstGeom prst="rect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" name=" 184"/>
          <p:cNvSpPr/>
          <p:nvPr/>
        </p:nvSpPr>
        <p:spPr>
          <a:xfrm>
            <a:off x="6885940" y="1311910"/>
            <a:ext cx="4594225" cy="4594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7385050" y="1745615"/>
            <a:ext cx="3596640" cy="3596640"/>
          </a:xfrm>
          <a:prstGeom prst="ellipse">
            <a:avLst/>
          </a:prstGeom>
          <a:solidFill>
            <a:srgbClr val="73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视觉</a:t>
            </a:r>
            <a:r>
              <a:rPr lang="en-US" altLang="zh-CN" sz="24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slam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66189" y="1941195"/>
            <a:ext cx="582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优：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结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构简单，安装方式多元化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66190" y="3856990"/>
            <a:ext cx="561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劣</a:t>
            </a:r>
            <a:r>
              <a:rPr lang="zh-CN" altLang="en-US" dirty="0" smtClean="0">
                <a:solidFill>
                  <a:srgbClr val="C00000"/>
                </a:solidFill>
              </a:rPr>
              <a:t>：环境光源影响大、暗处无法工作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66190" y="4891405"/>
            <a:ext cx="618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劣：传感器动态性能还需提高、地图构建时会出现累积误差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2068</Words>
  <Application>Microsoft Office PowerPoint</Application>
  <PresentationFormat>自定义</PresentationFormat>
  <Paragraphs>189</Paragraphs>
  <Slides>37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SLAM在当前热门的方向中都有应用：         在VR/AR方面，根据SLAM得到地图和当前视角对叠加虚拟物体做相应渲染，这样做可以使得叠加的虚拟物体看起来比较真实，没有违和感。  </vt:lpstr>
      <vt:lpstr>       在无人机领域，可以使用SLAM构建局部地图，辅助无人机进行自主避障、规划路径。</vt:lpstr>
      <vt:lpstr>       在无人驾驶和机器人定位导航方面，SLAM可以用于生成环境的地图。基于这个地图，机器人执行路径规划、自主探索、导航等任务。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地图的直观印象： ROS中的地图很好理解，就是一张普通的灰色图像，通常为pgm格式。这张图像上的黑色像素表示障碍物，白色像素为可行区域，灰色为未探索区域。</vt:lpstr>
      <vt:lpstr>PowerPoint 演示文稿</vt:lpstr>
      <vt:lpstr>PowerPoint 演示文稿</vt:lpstr>
      <vt:lpstr>PowerPoint 演示文稿</vt:lpstr>
      <vt:lpstr>2.启动仿真环境</vt:lpstr>
      <vt:lpstr>打开后的结果仿真结果如下图所示</vt:lpstr>
      <vt:lpstr>3. 启动gmapping建图的一个节点</vt:lpstr>
      <vt:lpstr>4.启动键盘控制指令</vt:lpstr>
      <vt:lpstr>PowerPoint 演示文稿</vt:lpstr>
      <vt:lpstr>PowerPoint 演示文稿</vt:lpstr>
      <vt:lpstr>PowerPoint 演示文稿</vt:lpstr>
      <vt:lpstr>PowerPoint 演示文稿</vt:lpstr>
      <vt:lpstr>6.保存图片</vt:lpstr>
      <vt:lpstr>结果如下所示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张开宇</cp:lastModifiedBy>
  <cp:revision>457</cp:revision>
  <dcterms:created xsi:type="dcterms:W3CDTF">2017-08-03T09:01:00Z</dcterms:created>
  <dcterms:modified xsi:type="dcterms:W3CDTF">2018-07-27T11:07:19Z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2052-11.1.0.7720</vt:lpwstr>
  </property>
</Properties>
</file>